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2.png" ContentType="image/png"/>
  <Override PartName="/ppt/media/image10.png" ContentType="image/png"/>
  <Override PartName="/ppt/media/image6.jpeg" ContentType="image/jpeg"/>
  <Override PartName="/ppt/media/image1.png" ContentType="image/png"/>
  <Override PartName="/ppt/media/image17.png" ContentType="image/png"/>
  <Override PartName="/ppt/media/image15.png" ContentType="image/png"/>
  <Override PartName="/ppt/media/image3.jpeg" ContentType="image/jpeg"/>
  <Override PartName="/ppt/media/image11.png" ContentType="image/png"/>
  <Override PartName="/ppt/media/image2.png" ContentType="image/png"/>
  <Override PartName="/ppt/media/image14.png" ContentType="image/png"/>
  <Override PartName="/ppt/media/image5.png" ContentType="image/png"/>
  <Override PartName="/ppt/media/image8.jpeg" ContentType="image/jpeg"/>
  <Override PartName="/ppt/media/image18.png" ContentType="image/png"/>
  <Override PartName="/ppt/media/image9.png" ContentType="image/png"/>
  <Override PartName="/ppt/media/image13.png" ContentType="image/png"/>
  <Override PartName="/ppt/media/image4.png" ContentType="image/png"/>
  <Override PartName="/ppt/media/image16.png" ContentType="image/png"/>
  <Override PartName="/ppt/media/image7.png" ContentType="image/png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46.xml" ContentType="application/vnd.openxmlformats-officedocument.presentationml.slide+xml"/>
  <Override PartName="/ppt/slides/slide16.xml" ContentType="application/vnd.openxmlformats-officedocument.presentationml.slide+xml"/>
  <Override PartName="/ppt/slides/slide8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7.xml" ContentType="application/vnd.openxmlformats-officedocument.presentationml.slide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4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19.xml.rels" ContentType="application/vnd.openxmlformats-package.relationships+xml"/>
  <Override PartName="/ppt/slides/_rels/slide22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37.xml.rels" ContentType="application/vnd.openxmlformats-package.relationships+xml"/>
  <Override PartName="/ppt/slides/_rels/slide54.xml.rels" ContentType="application/vnd.openxmlformats-package.relationships+xml"/>
  <Override PartName="/ppt/slides/_rels/slide42.xml.rels" ContentType="application/vnd.openxmlformats-package.relationships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51.xml.rels" ContentType="application/vnd.openxmlformats-package.relationships+xml"/>
  <Override PartName="/ppt/slides/_rels/slide13.xml.rels" ContentType="application/vnd.openxmlformats-package.relationships+xml"/>
  <Override PartName="/ppt/slides/_rels/slide47.xml.rels" ContentType="application/vnd.openxmlformats-package.relationships+xml"/>
  <Override PartName="/ppt/slides/_rels/slide10.xml.rels" ContentType="application/vnd.openxmlformats-package.relationships+xml"/>
  <Override PartName="/ppt/slides/_rels/slide45.xml.rels" ContentType="application/vnd.openxmlformats-package.relationships+xml"/>
  <Override PartName="/ppt/slides/_rels/slide46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4.xml.rels" ContentType="application/vnd.openxmlformats-package.relationships+xml"/>
  <Override PartName="/ppt/slides/_rels/slide12.xml.rels" ContentType="application/vnd.openxmlformats-package.relationships+xml"/>
  <Override PartName="/ppt/slides/_rels/slide49.xml.rels" ContentType="application/vnd.openxmlformats-package.relationships+xml"/>
  <Override PartName="/ppt/slides/_rels/slide15.xml.rels" ContentType="application/vnd.openxmlformats-package.relationships+xml"/>
  <Override PartName="/ppt/slides/_rels/slide27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28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29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0.xml.rels" ContentType="application/vnd.openxmlformats-package.relationships+xml"/>
  <Override PartName="/ppt/slides/_rels/slide38.xml.rels" ContentType="application/vnd.openxmlformats-package.relationships+xml"/>
  <Override PartName="/ppt/slides/_rels/slide40.xml.rels" ContentType="application/vnd.openxmlformats-package.relationships+xml"/>
  <Override PartName="/ppt/slides/_rels/slide3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43.xml.rels" ContentType="application/vnd.openxmlformats-package.relationships+xml"/>
  <Override PartName="/ppt/slides/_rels/slide44.xml.rels" ContentType="application/vnd.openxmlformats-package.relationships+xml"/>
  <Override PartName="/ppt/slides/_rels/slide39.xml.rels" ContentType="application/vnd.openxmlformats-package.relationships+xml"/>
  <Override PartName="/ppt/slides/_rels/slide41.xml.rels" ContentType="application/vnd.openxmlformats-package.relationships+xml"/>
  <Override PartName="/ppt/slides/slide38.xml" ContentType="application/vnd.openxmlformats-officedocument.presentationml.slide+xml"/>
  <Override PartName="/ppt/slides/slide40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42.xml" ContentType="application/vnd.openxmlformats-officedocument.presentationml.slide+xml"/>
  <Override PartName="/ppt/slides/slide54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3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9621010-56D4-45F3-9313-BE49E73BA1A0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9DFAD90-E3C1-4D56-8D32-94DDECF91951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10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9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10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11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2665DA0-F632-4BA2-B58C-BAF3436EE0C9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118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9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0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21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22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Centere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4726E3F-D32C-4F34-825B-EEA723B9D8C5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6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12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2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9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30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31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3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0E9E2AB7-33CF-469B-BE85-8691698462A2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1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8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9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25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B204F46-7DA3-4D01-A077-FDDCA257F5C8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2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9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30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31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37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FDA50D2-E146-4F26-981A-3274F0EAE5FD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3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1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2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3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8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BDA38F4-41D6-41F3-8FEC-85669144607F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50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1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2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53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54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61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35C572C-9A1B-4153-A8DA-8CE9944AC047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5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66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67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76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AC63093-9E37-4F98-9C8E-614966C86411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78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9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0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81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82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9301070-945E-4A8E-B7A5-C0D5BA23A003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88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9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0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91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92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11438640" y="6453360"/>
            <a:ext cx="741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5DACC55-3869-4B11-9EB9-2C32FA4B8319}" type="slidenum">
              <a:rPr b="0" lang="en-US" sz="1800" strike="noStrike" u="none">
                <a:solidFill>
                  <a:srgbClr val="808080"/>
                </a:solidFill>
                <a:effectLst/>
                <a:uFillTx/>
                <a:latin typeface="Arial"/>
                <a:ea typeface="DejaVu Sans"/>
              </a:rPr>
              <a:t>&lt;number&gt;</a:t>
            </a:fld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" name="CustomShape 3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9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5880" cy="5457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81720" cy="49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9" name="CustomShape 4"/>
          <p:cNvSpPr/>
          <p:nvPr/>
        </p:nvSpPr>
        <p:spPr>
          <a:xfrm>
            <a:off x="912240" y="1268280"/>
            <a:ext cx="91918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00" name="CustomShape 5"/>
          <p:cNvSpPr/>
          <p:nvPr/>
        </p:nvSpPr>
        <p:spPr>
          <a:xfrm>
            <a:off x="11444760" y="0"/>
            <a:ext cx="725040" cy="68338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01" name="CustomShape 6"/>
          <p:cNvSpPr/>
          <p:nvPr/>
        </p:nvSpPr>
        <p:spPr>
          <a:xfrm>
            <a:off x="0" y="6642720"/>
            <a:ext cx="12168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trike="noStrike" u="none">
                <a:solidFill>
                  <a:srgbClr val="a6a6a6"/>
                </a:solidFill>
                <a:effectLst/>
                <a:uFillTx/>
                <a:latin typeface="DejaVu Sans"/>
                <a:ea typeface="DejaVu Sans"/>
              </a:rPr>
              <a:t>The Limits to Growth – TU Clausthal</a:t>
            </a:r>
            <a:endParaRPr b="0" lang="en-GB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hyperlink" Target="https://creativecommons.org/licenses/by-sa/4.0/" TargetMode="External"/><Relationship Id="rId3" Type="http://schemas.openxmlformats.org/officeDocument/2006/relationships/slideLayout" Target="../slideLayouts/slideLayout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insightmaker.com/insight/1954/The-World3-Model-Classic-World-Simulation" TargetMode="External"/><Relationship Id="rId2" Type="http://schemas.openxmlformats.org/officeDocument/2006/relationships/hyperlink" Target="http://bit-player.org/extras/limits/ltg.html" TargetMode="External"/><Relationship Id="rId3" Type="http://schemas.openxmlformats.org/officeDocument/2006/relationships/slideLayout" Target="../slideLayouts/slideLayout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7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7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hyperlink" Target="https://www.slideserve.com/yauvani/continuous-system-modeling" TargetMode="External"/><Relationship Id="rId2" Type="http://schemas.openxmlformats.org/officeDocument/2006/relationships/slideLayout" Target="../slideLayouts/slideLayout7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hyperlink" Target="https://www.slideserve.com/yauvani/continuous-system-modeling" TargetMode="External"/><Relationship Id="rId2" Type="http://schemas.openxmlformats.org/officeDocument/2006/relationships/slideLayout" Target="../slideLayouts/slideLayout7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hyperlink" Target="https://www.slideserve.com/yauvani/continuous-system-modeling" TargetMode="External"/><Relationship Id="rId2" Type="http://schemas.openxmlformats.org/officeDocument/2006/relationships/slideLayout" Target="../slideLayouts/slideLayout7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hyperlink" Target="http://bit-player.org/wp-content/extras/ltg-talk-Harvard/deck.js/limits-to-growth-Harvard-2012-03-30/ltg-talk.html#title-slide" TargetMode="External"/><Relationship Id="rId2" Type="http://schemas.openxmlformats.org/officeDocument/2006/relationships/slideLayout" Target="../slideLayouts/slideLayout7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hyperlink" Target="https://www.americanscientist.org/article/computation-and-the-human-predicament" TargetMode="External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7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hyperlink" Target="http://bit-player.org/wp-content/extras/ltg-talk-Harvard/deck.js/limits-to-growth-Harvard-2012-03-30/ltg-talk.html#Forrester-dilemma" TargetMode="External"/><Relationship Id="rId3" Type="http://schemas.openxmlformats.org/officeDocument/2006/relationships/slideLayout" Target="../slideLayouts/slideLayout7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7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7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7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7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7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7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7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7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hyperlink" Target="https://onlinelibrary.wiley.com/doi/epdf/10.1111/jiec.13084" TargetMode="External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7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hyperlink" Target="https://www.slideserve.com/yauvani/continuous-system-modeling" TargetMode="External"/><Relationship Id="rId2" Type="http://schemas.openxmlformats.org/officeDocument/2006/relationships/slideLayout" Target="../slideLayouts/slideLayout7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overshootday.org/newsroom/past-earth-overshoot-days/" TargetMode="Externa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7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hyperlink" Target="http://bit-player.org/wp-content/extras/ltg-talk-Harvard/deck.js/limits-to-growth-Harvard-2012-03-30/ltg-talk.html#title-slide" TargetMode="External"/><Relationship Id="rId2" Type="http://schemas.openxmlformats.org/officeDocument/2006/relationships/slideLayout" Target="../slideLayouts/slideLayout7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hyperlink" Target="https://www.stockholmresilience.org/research/planetary-boundaries.html" TargetMode="External"/><Relationship Id="rId2" Type="http://schemas.openxmlformats.org/officeDocument/2006/relationships/hyperlink" Target="https://www.pik-potsdam.de/en/news/latest-news/earth-exceed-safe-limits-first-planetary-health-check-issues-red-alert" TargetMode="External"/><Relationship Id="rId3" Type="http://schemas.openxmlformats.org/officeDocument/2006/relationships/hyperlink" Target="https://video.seas.harvard.edu/media/12_03_30+Brian+Hayes/1_yv0vgydr/15996101" TargetMode="External"/><Relationship Id="rId4" Type="http://schemas.openxmlformats.org/officeDocument/2006/relationships/slideLayout" Target="../slideLayouts/slideLayout7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527400" y="1412640"/>
            <a:ext cx="10344960" cy="113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3200" strike="noStrike" u="none">
                <a:solidFill>
                  <a:srgbClr val="008c4f"/>
                </a:solidFill>
                <a:effectLst/>
                <a:uFillTx/>
                <a:latin typeface="DejaVu Sans"/>
                <a:ea typeface="DejaVu Sans"/>
              </a:rPr>
              <a:t>The Limits to Growth: Sustainability and the Circular Economy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527400" y="2852640"/>
            <a:ext cx="10344960" cy="235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Lecture 4: Limits to Growth and Planetary Boundaries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Prof. Dr. Benjamin Leiding</a:t>
            </a:r>
            <a:endParaRPr b="0" lang="en-GB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M.Sc. Anant Sujatanagarjuna</a:t>
            </a:r>
            <a:endParaRPr b="0" lang="en-GB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M.Sc. Chintan Patel</a:t>
            </a:r>
            <a:endParaRPr b="0" lang="en-GB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335520" y="764640"/>
            <a:ext cx="10737000" cy="48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fr-FR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Introduction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335520" y="1267560"/>
            <a:ext cx="10737000" cy="502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63" name="Inhaltsplatzhalter 5_1" descr=""/>
          <p:cNvPicPr/>
          <p:nvPr/>
        </p:nvPicPr>
        <p:blipFill>
          <a:blip r:embed="rId1"/>
          <a:stretch/>
        </p:blipFill>
        <p:spPr>
          <a:xfrm>
            <a:off x="3885480" y="1632960"/>
            <a:ext cx="4404240" cy="4488120"/>
          </a:xfrm>
          <a:prstGeom prst="rect">
            <a:avLst/>
          </a:prstGeom>
          <a:noFill/>
          <a:ln w="0">
            <a:noFill/>
          </a:ln>
          <a:effectLst>
            <a:outerShdw algn="ctr" blurRad="50760" dir="5400000" dist="50760" rotWithShape="0">
              <a:schemeClr val="bg2"/>
            </a:outerShdw>
          </a:effectLst>
        </p:spPr>
      </p:pic>
      <p:sp>
        <p:nvSpPr>
          <p:cNvPr id="164" name="CustomShape 3"/>
          <p:cNvSpPr/>
          <p:nvPr/>
        </p:nvSpPr>
        <p:spPr>
          <a:xfrm>
            <a:off x="263520" y="6411600"/>
            <a:ext cx="10239480" cy="38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Reconstruction by YaguraStation of Figure 35. page 124 of The Limits to Growth (1972) is licensed with CC BY-SA 4.0. To view a copy of this license, visit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2"/>
              </a:rPr>
              <a:t>https://creativecommons.org/licenses/by-sa/4.0/</a:t>
            </a: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 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5" name="CustomShape 4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The Limits to Growth – World3 Standard Run 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335520" y="764640"/>
            <a:ext cx="10737000" cy="48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fr-FR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Introduction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335520" y="1268640"/>
            <a:ext cx="10737000" cy="502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68" name="Grafik 4_0" descr=""/>
          <p:cNvPicPr/>
          <p:nvPr/>
        </p:nvPicPr>
        <p:blipFill>
          <a:blip r:embed="rId1"/>
          <a:stretch/>
        </p:blipFill>
        <p:spPr>
          <a:xfrm>
            <a:off x="1128960" y="1847520"/>
            <a:ext cx="4950720" cy="3558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69" name="Grafik 4_3" descr=""/>
          <p:cNvPicPr/>
          <p:nvPr/>
        </p:nvPicPr>
        <p:blipFill>
          <a:blip r:embed="rId2"/>
          <a:stretch/>
        </p:blipFill>
        <p:spPr>
          <a:xfrm>
            <a:off x="6732360" y="1434960"/>
            <a:ext cx="3459240" cy="4396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0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The Limits to Growth – 1972 / 2004 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335520" y="764640"/>
            <a:ext cx="10737000" cy="48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fr-FR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Introduction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335520" y="1268640"/>
            <a:ext cx="10737000" cy="502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3719880" y="2853000"/>
            <a:ext cx="3957840" cy="172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0" lang="en-US" sz="1800" strike="noStrike" u="sng">
                <a:solidFill>
                  <a:srgbClr val="0000ff"/>
                </a:solidFill>
                <a:effectLst/>
                <a:uFillTx/>
                <a:latin typeface="DejaVu Sans"/>
                <a:ea typeface="DejaVu Sans"/>
                <a:hlinkClick r:id="rId1"/>
              </a:rPr>
              <a:t>Click Me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4" name="CustomShape 4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The Limits to Growth – World3 Model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5" name="CustomShape 5"/>
          <p:cNvSpPr/>
          <p:nvPr/>
        </p:nvSpPr>
        <p:spPr>
          <a:xfrm>
            <a:off x="3749040" y="3574440"/>
            <a:ext cx="3957840" cy="172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0" lang="en-US" sz="1800" strike="noStrike" u="sng">
                <a:solidFill>
                  <a:srgbClr val="0000ff"/>
                </a:solidFill>
                <a:effectLst/>
                <a:uFillTx/>
                <a:latin typeface="DejaVu Sans"/>
                <a:ea typeface="DejaVu Sans"/>
                <a:hlinkClick r:id="rId2"/>
              </a:rPr>
              <a:t>Click Me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335520" y="4406760"/>
            <a:ext cx="10727640" cy="133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trike="noStrike" u="none" cap="all">
                <a:solidFill>
                  <a:srgbClr val="008c4f"/>
                </a:solidFill>
                <a:effectLst/>
                <a:uFillTx/>
                <a:latin typeface="Arial Unicode MS"/>
                <a:ea typeface="DejaVu Sans"/>
              </a:rPr>
              <a:t>Planetary Boundaries</a:t>
            </a:r>
            <a:endParaRPr b="0" lang="en-GB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335520" y="2906640"/>
            <a:ext cx="107276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Planetary Boundaries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First proposed by researchers led by Johan Rockström from the Stockholm Resilience Centre in 2009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Quantitative planetary boundaries within which future generations can continue to exist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732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Based on nine indicators that are of high importance for the stability and resilience of the Earth system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"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Crossing these boundaries increases uncertainties about humanity's future and the risk of severe or irreversible environmental changes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Concept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Planetary Boundaries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First proposed by researchers led by Johan Rockström from the Stockholm Resilience Centre in 2009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Quantitative planetary boundaries within which future generations can continue to exist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732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Based on nine indicators that are of high importance for the stability and resilience of the Earth system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Crossing these boundaries increases uncertainties about humanity's future and the risk of severe or irreversible environmental changes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3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Concept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rafik 4" descr=""/>
          <p:cNvPicPr/>
          <p:nvPr/>
        </p:nvPicPr>
        <p:blipFill>
          <a:blip r:embed="rId1"/>
          <a:srcRect l="8053" t="6057" r="2284" b="0"/>
          <a:stretch/>
        </p:blipFill>
        <p:spPr>
          <a:xfrm>
            <a:off x="1800000" y="1260000"/>
            <a:ext cx="9177480" cy="5406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5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Planetary Boundaries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Concept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Planetary Boundaries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88" name="Picture 293" descr=""/>
          <p:cNvPicPr/>
          <p:nvPr/>
        </p:nvPicPr>
        <p:blipFill>
          <a:blip r:embed="rId1"/>
          <a:stretch/>
        </p:blipFill>
        <p:spPr>
          <a:xfrm>
            <a:off x="0" y="1260000"/>
            <a:ext cx="11746800" cy="503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9" name="CustomShape 19"/>
          <p:cNvSpPr/>
          <p:nvPr/>
        </p:nvSpPr>
        <p:spPr>
          <a:xfrm>
            <a:off x="263520" y="6300000"/>
            <a:ext cx="10607760" cy="36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The evolution of the planetary boundaries framework. Licenced under CC BY-NC-ND 3.0 (Credit: Azote for Stockholm Resilience Centre, Stockholm University. Based on Richardson et al. 2023, Steffen et al. 2015, and Rockström et al. 2009) 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20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Planetary Boundaries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1" name="CustomShape 21"/>
          <p:cNvSpPr/>
          <p:nvPr/>
        </p:nvSpPr>
        <p:spPr>
          <a:xfrm>
            <a:off x="263520" y="6300000"/>
            <a:ext cx="10607760" cy="22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Azote for Stockholm Resilience Centre, based on analysis in Richardson et al 2025 – CC BY-NC-ND 3.0.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2" name="CustomShape 2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2025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3" name="CustomShape 23"/>
          <p:cNvSpPr/>
          <p:nvPr/>
        </p:nvSpPr>
        <p:spPr>
          <a:xfrm>
            <a:off x="335520" y="1268280"/>
            <a:ext cx="416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All boundaries are finally assessed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Seven boundaries are now transgressed and pressure is increasing on all boundary processes → only exeption is the ozone depletion and aerosol loading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1"/>
          <a:stretch/>
        </p:blipFill>
        <p:spPr>
          <a:xfrm>
            <a:off x="5488560" y="846720"/>
            <a:ext cx="5579280" cy="52725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24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Planetary Boundaries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6" name="CustomShape 25"/>
          <p:cNvSpPr/>
          <p:nvPr/>
        </p:nvSpPr>
        <p:spPr>
          <a:xfrm>
            <a:off x="10800" y="5882040"/>
            <a:ext cx="4127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L. Caesar*, B. Sakschewski*, L. S. Andersen, T. Beringer, J. Braun, D.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Dennis, D. Gerten, A. Heilemann, J. Kaiser, N.H. Kitzmann, S. Loriani, W. Lucht, J. Ludescher, M. Martin, S. Mathesius, A. Paolucci, S. te Wierik, J. Rockström, 2024, Planetary Health Check Report 2024. Potsdam Institute for Climate Impact Research, Potsdam, Germany – CC BY 4.0.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7" name="CustomShape 26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2024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98" name="Picture 303" descr=""/>
          <p:cNvPicPr/>
          <p:nvPr/>
        </p:nvPicPr>
        <p:blipFill>
          <a:blip r:embed="rId1"/>
          <a:stretch/>
        </p:blipFill>
        <p:spPr>
          <a:xfrm>
            <a:off x="4272120" y="0"/>
            <a:ext cx="7918560" cy="6709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335520" y="764640"/>
            <a:ext cx="1072908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License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335520" y="1268280"/>
            <a:ext cx="10729080" cy="50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80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This work is licensed under a </a:t>
            </a:r>
            <a:r>
              <a:rPr b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trike="noStrike" u="sng">
                <a:solidFill>
                  <a:srgbClr val="0000ff"/>
                </a:solidFill>
                <a:effectLst/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.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80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trike="noStrike" u="sng">
                <a:solidFill>
                  <a:srgbClr val="0000ff"/>
                </a:solidFill>
                <a:effectLst/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.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335520" y="4406760"/>
            <a:ext cx="10727640" cy="133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trike="noStrike" u="none" cap="all">
                <a:solidFill>
                  <a:srgbClr val="008c4f"/>
                </a:solidFill>
                <a:effectLst/>
                <a:uFillTx/>
                <a:latin typeface="Arial Unicode MS"/>
                <a:ea typeface="DejaVu Sans"/>
              </a:rPr>
              <a:t>World3 Model</a:t>
            </a:r>
            <a:endParaRPr b="0" lang="en-GB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335520" y="2906640"/>
            <a:ext cx="107276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Developed in the 1960s at MIT by Jay Forrester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Methodology and mathematical modeling technique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16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Used to understand the nonlinear behaviour of complex systems over time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	</a:t>
            </a: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→ e.g., Forrester created a model called World2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History – System Dynamics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History – System Dynamics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F. E. Cellier (2008) – World3 in Modelica: Creating System Dynamics Models in the Modelica Framework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7" name="CustomShape 4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System Dynamics modeling starts with defining </a:t>
            </a:r>
            <a:r>
              <a:rPr b="0" i="1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levels</a:t>
            </a: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(stocks) and their </a:t>
            </a:r>
            <a:r>
              <a:rPr b="0" i="1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rates</a:t>
            </a: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(flows)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“</a:t>
            </a:r>
            <a:r>
              <a:rPr b="0" i="1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Laundry lists</a:t>
            </a: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” specify the set of influencing factors for each of the rate variables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Levels: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Population (Inflows: Birth rate | Outflows: Death rate)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Money (Inflows: Income | Outflows: Expenses)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Laundry list for “Birth rate”: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Population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Standard of living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Food Quality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Food Quantity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Education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Contraceptives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History – System Dynamics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F. E. Cellier (2008) – World3 in Modelica: Creating System Dynamics Models in the Modelica Framework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System Dynamics modeling starts with defining </a:t>
            </a:r>
            <a:r>
              <a:rPr b="0" i="1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levels</a:t>
            </a: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(stocks) and their </a:t>
            </a:r>
            <a:r>
              <a:rPr b="0" i="1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rates</a:t>
            </a: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(flows)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“</a:t>
            </a:r>
            <a:r>
              <a:rPr b="0" i="1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Laundry lists</a:t>
            </a: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” specify the set of influencing factors for each of the rate variables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Levels: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Population (Inflows: Birth rate | Outflows: Death rate)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Money (Inflows: Income | Outflows: Expenses)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Laundry list for “Birth rate”: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Population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Standard of living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Food Quality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Food Quantity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Education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Contraceptives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History – System Dynamics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F. E. Cellier (2008) – World3 in Modelica: Creating System Dynamics Models in the Modelica Framework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5" name="CustomShape 4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System Dynamics modeling starts with defining </a:t>
            </a:r>
            <a:r>
              <a:rPr b="0" i="1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levels</a:t>
            </a: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(stocks) and their </a:t>
            </a:r>
            <a:r>
              <a:rPr b="0" i="1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rates</a:t>
            </a: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(flows)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“</a:t>
            </a:r>
            <a:r>
              <a:rPr b="0" i="1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Laundry lists</a:t>
            </a: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” specify the set of influencing factors for each of the rate variables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Levels: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Population (Inflows: Birth rate | Outflows: Death rate)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Money (Inflows: Income | Outflows: Expenses)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Laundry list for “Birth rate”: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Population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Standard of living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Food Quality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Food Quantity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Education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Contraceptives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The Club of Rome (non-governmental organization – NGO) invites Forrester to apply his ideas to the global economy and ecosystem → declines and proceeds with the project without the Club of Rome.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Dennis Meadows (colleague and former student of Forrester) organizes the project for The Club of Rome.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17 researchers spend a year refining and enlarging the Forrester World2 model →  World3.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 is considerably more complex and more powerful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History – World2 to World3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9" name="CustomShape 4"/>
          <p:cNvSpPr/>
          <p:nvPr/>
        </p:nvSpPr>
        <p:spPr>
          <a:xfrm>
            <a:off x="263520" y="6492240"/>
            <a:ext cx="106077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Brian Hayes (2012) – Computation and the Human Condition (Harvard SEAS) 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Model Components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Image recreated from: Brian Hayes (2012) – Computation and the Human Predicament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23" name="Grafik 301" descr=""/>
          <p:cNvPicPr/>
          <p:nvPr/>
        </p:nvPicPr>
        <p:blipFill>
          <a:blip r:embed="rId2"/>
          <a:stretch/>
        </p:blipFill>
        <p:spPr>
          <a:xfrm>
            <a:off x="879120" y="2670480"/>
            <a:ext cx="9637560" cy="27183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ca. 150 equations that govern the model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5 main sectors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Population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Agriculture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Industry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Resources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Pollution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Covers the period from 1900 to 2100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Written in a language called DYNAMO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6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Overview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People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Control mechanisms: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Birth rates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Death rates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Maturation  → carrying people from one age category to the next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9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Population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Arable land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Control mechanisms: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Cultivation of new land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Farmland lost due to, e.g., erosion and urban development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Agriculture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27"/>
          <p:cNvSpPr/>
          <p:nvPr/>
        </p:nvSpPr>
        <p:spPr>
          <a:xfrm>
            <a:off x="335520" y="4406760"/>
            <a:ext cx="10727640" cy="133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trike="noStrike" u="none" cap="all">
                <a:solidFill>
                  <a:srgbClr val="008c4f"/>
                </a:solidFill>
                <a:effectLst/>
                <a:uFillTx/>
                <a:latin typeface="Arial Unicode MS"/>
                <a:ea typeface="DejaVu Sans"/>
              </a:rPr>
              <a:t>Introduction</a:t>
            </a:r>
            <a:endParaRPr b="0" lang="en-GB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" name="CustomShape 28"/>
          <p:cNvSpPr/>
          <p:nvPr/>
        </p:nvSpPr>
        <p:spPr>
          <a:xfrm>
            <a:off x="335520" y="2906640"/>
            <a:ext cx="107276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4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Capital (in USD) representing factories or other productive facilities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Control mechanisms: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Investment input / inflow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Investment outflow / deprecation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Industry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Forrester’s Dilemma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38" name="Grafik 316" descr=""/>
          <p:cNvPicPr/>
          <p:nvPr/>
        </p:nvPicPr>
        <p:blipFill>
          <a:blip r:embed="rId1"/>
          <a:stretch/>
        </p:blipFill>
        <p:spPr>
          <a:xfrm>
            <a:off x="3200760" y="1737360"/>
            <a:ext cx="5389200" cy="3309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9" name="CustomShape 3"/>
          <p:cNvSpPr/>
          <p:nvPr/>
        </p:nvSpPr>
        <p:spPr>
          <a:xfrm>
            <a:off x="263520" y="6492240"/>
            <a:ext cx="106077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Image recreated from: Brian Hayes (2012) – Computation and the Human Condition (Harvard SEAS) 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2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0" name="CustomShape 4"/>
          <p:cNvSpPr/>
          <p:nvPr/>
        </p:nvSpPr>
        <p:spPr>
          <a:xfrm>
            <a:off x="263520" y="5486400"/>
            <a:ext cx="10595880" cy="100044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241" name="TextShape 5"/>
          <p:cNvSpPr/>
          <p:nvPr/>
        </p:nvSpPr>
        <p:spPr>
          <a:xfrm>
            <a:off x="457200" y="5669280"/>
            <a:ext cx="10327320" cy="63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“One can forecast future conditions in the region where action is not effective, and one can have influence in the region where forecasting is not reliable.” – Forrester, 2007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Various scenarios based on different assumptions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4 popular scenarios: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Business-as-usual (BAU)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Stabilized Wolrd (SW) → CT + changes in societal values and priorities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Simulation Results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Various scenarios based on different assumptions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4 popular scenarios: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Business-as-usual (BAU)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Stabilized Wolrd (SW) → CT + changes in societal values and priorities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Simulation Results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Standard Run – Business-as-Usual (BAU)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51" name="Grafik 329" descr=""/>
          <p:cNvPicPr/>
          <p:nvPr/>
        </p:nvPicPr>
        <p:blipFill>
          <a:blip r:embed="rId2"/>
          <a:stretch/>
        </p:blipFill>
        <p:spPr>
          <a:xfrm>
            <a:off x="1719000" y="1755000"/>
            <a:ext cx="7251480" cy="41457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Standard Run – Business-as-Usual (BAU)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5" name="CustomShape 4"/>
          <p:cNvSpPr/>
          <p:nvPr/>
        </p:nvSpPr>
        <p:spPr>
          <a:xfrm>
            <a:off x="-720000" y="5982480"/>
            <a:ext cx="11423880" cy="61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→ Collapse due to natural resource depletion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56" name="Grafik 334" descr=""/>
          <p:cNvPicPr/>
          <p:nvPr/>
        </p:nvPicPr>
        <p:blipFill>
          <a:blip r:embed="rId2"/>
          <a:stretch/>
        </p:blipFill>
        <p:spPr>
          <a:xfrm>
            <a:off x="1719360" y="1755360"/>
            <a:ext cx="7245360" cy="41457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Various scenarios based on different assumptions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4 popular scenarios: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Business-as-usual (BAU)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Stabilized Wolrd (SW) → CT + changes in societal values and priorities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9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Simulation Results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Standard Run – Business-as-Usual2 (BAU2)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63" name="Grafik 341" descr=""/>
          <p:cNvPicPr/>
          <p:nvPr/>
        </p:nvPicPr>
        <p:blipFill>
          <a:blip r:embed="rId2"/>
          <a:stretch/>
        </p:blipFill>
        <p:spPr>
          <a:xfrm>
            <a:off x="1719000" y="1755720"/>
            <a:ext cx="7190640" cy="4148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6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5" name="CustomShape 7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Standard Run – Business-as-Usual2 (BAU2)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6" name="CustomShape 8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7" name="CustomShape 9"/>
          <p:cNvSpPr/>
          <p:nvPr/>
        </p:nvSpPr>
        <p:spPr>
          <a:xfrm>
            <a:off x="1503000" y="5971320"/>
            <a:ext cx="7876440" cy="61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→ Collapse due to pollution (climate change equivalent)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68" name="Grafik 346" descr=""/>
          <p:cNvPicPr/>
          <p:nvPr/>
        </p:nvPicPr>
        <p:blipFill>
          <a:blip r:embed="rId2"/>
          <a:stretch/>
        </p:blipFill>
        <p:spPr>
          <a:xfrm>
            <a:off x="1719000" y="1755720"/>
            <a:ext cx="7190640" cy="4148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Various scenarios based on different assumptions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4 popular scenarios: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Business-as-usual (BAU)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GB" sz="1800" strike="noStrike" u="none">
                <a:solidFill>
                  <a:srgbClr val="ffffff"/>
                </a:solidFill>
                <a:effectLst/>
                <a:uFillTx/>
                <a:latin typeface="DejaVu Sans"/>
                <a:ea typeface="DejaVu Sans"/>
              </a:rPr>
              <a:t>Stabilized Wolrd (SW) → CT + changes in societal values and priorities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Simulation Results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2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Introduction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9" name="CustomShape 1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Finite Systems – Sandbox / Playground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0" name="CustomShape 14"/>
          <p:cNvSpPr/>
          <p:nvPr/>
        </p:nvSpPr>
        <p:spPr>
          <a:xfrm>
            <a:off x="263520" y="6492240"/>
            <a:ext cx="106077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Al Silonov – https://commons.wikimedia.org/wiki/File:Sandbox-2013.jpg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CC BY-SA 4.0</a:t>
            </a: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.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1" name="Grafik 1" descr=""/>
          <p:cNvPicPr/>
          <p:nvPr/>
        </p:nvPicPr>
        <p:blipFill>
          <a:blip r:embed="rId2"/>
          <a:stretch/>
        </p:blipFill>
        <p:spPr>
          <a:xfrm>
            <a:off x="2103120" y="2216880"/>
            <a:ext cx="7435440" cy="38116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Comprehensive Technology (CT)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75" name="Grafik 353" descr=""/>
          <p:cNvPicPr/>
          <p:nvPr/>
        </p:nvPicPr>
        <p:blipFill>
          <a:blip r:embed="rId2"/>
          <a:stretch/>
        </p:blipFill>
        <p:spPr>
          <a:xfrm>
            <a:off x="1600200" y="1828800"/>
            <a:ext cx="7236360" cy="4173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Comprehensive Technology (CT)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9" name="CustomShape 4"/>
          <p:cNvSpPr/>
          <p:nvPr/>
        </p:nvSpPr>
        <p:spPr>
          <a:xfrm>
            <a:off x="0" y="6091200"/>
            <a:ext cx="11423880" cy="61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→ Rising costs for technology eventually causes declines, but no collapse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80" name="Grafik 358" descr=""/>
          <p:cNvPicPr/>
          <p:nvPr/>
        </p:nvPicPr>
        <p:blipFill>
          <a:blip r:embed="rId2"/>
          <a:stretch/>
        </p:blipFill>
        <p:spPr>
          <a:xfrm>
            <a:off x="1600560" y="1828800"/>
            <a:ext cx="7236360" cy="4173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2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Various scenarios based on different assumptions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4 popular scenarios: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Business-as-usual (BAU)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Stabilized World (SW) → CT + changes in societal values and priorities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3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Simulation Results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Stabilized World (SW)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87" name="Grafik 365" descr=""/>
          <p:cNvPicPr/>
          <p:nvPr/>
        </p:nvPicPr>
        <p:blipFill>
          <a:blip r:embed="rId2"/>
          <a:stretch/>
        </p:blipFill>
        <p:spPr>
          <a:xfrm>
            <a:off x="1600200" y="1813320"/>
            <a:ext cx="7236360" cy="4173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9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Stabilized World (SW)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0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Image recreated from: Gaya Herrington (2020) – Update to limits to growth: Comparing the World3 model with empirical data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1" name="CustomShape 4"/>
          <p:cNvSpPr/>
          <p:nvPr/>
        </p:nvSpPr>
        <p:spPr>
          <a:xfrm>
            <a:off x="0" y="6055560"/>
            <a:ext cx="11423880" cy="61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→ Population stabilizes in the twenty-first century, as does human welfare on a high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92" name="Grafik 370" descr=""/>
          <p:cNvPicPr/>
          <p:nvPr/>
        </p:nvPicPr>
        <p:blipFill>
          <a:blip r:embed="rId2"/>
          <a:stretch/>
        </p:blipFill>
        <p:spPr>
          <a:xfrm>
            <a:off x="1600560" y="1813320"/>
            <a:ext cx="7236360" cy="4173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4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Various scenarios based on different assumptions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4 popular scenarios: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Business-as-usual (BAU)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Business-as-usual2 (BAU2) → double the natural resources of BAU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Comprehensive Technology (CT) → BAU2 + exceptionally high technological development and adoption rates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1" lang="en-GB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Stabilized Wolrd (SW) → CT + changes in societal values and priorities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5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Simulation Results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7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Sustainability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8" name="CustomShape 3"/>
          <p:cNvSpPr/>
          <p:nvPr/>
        </p:nvSpPr>
        <p:spPr>
          <a:xfrm>
            <a:off x="274320" y="6447960"/>
            <a:ext cx="111459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F. E. Cellier (2008) – World3 in Modelica: Creating System Dynamics Models in the Modelica Framework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9" name="CustomShape 4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 indicates that we are already consuming resources at a faster pace than the planet is able to re-grow/generate them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Standard of living is not sustainable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Relieving limiting factors is not a solutions → Instead, it is an accelerator towards disaster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Preventing the worst-case scenario by reducing consumption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1" name="CustomShape 2"/>
          <p:cNvSpPr/>
          <p:nvPr/>
        </p:nvSpPr>
        <p:spPr>
          <a:xfrm>
            <a:off x="335520" y="1268280"/>
            <a:ext cx="1073232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So which of the 4 scenarios is closest to our current situation?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a) BAU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b) BAU2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c) CT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d) SW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2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Where are we now?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335520" y="4406760"/>
            <a:ext cx="10727640" cy="133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trike="noStrike" u="none" cap="all">
                <a:solidFill>
                  <a:srgbClr val="008c4f"/>
                </a:solidFill>
                <a:effectLst/>
                <a:uFillTx/>
                <a:latin typeface="Arial Unicode MS"/>
                <a:ea typeface="DejaVu Sans"/>
              </a:rPr>
              <a:t>Criticism</a:t>
            </a:r>
            <a:endParaRPr b="0" lang="en-GB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335520" y="2906640"/>
            <a:ext cx="107276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335520" y="764640"/>
            <a:ext cx="1072800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Criticism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6" name="CustomShape 2"/>
          <p:cNvSpPr/>
          <p:nvPr/>
        </p:nvSpPr>
        <p:spPr>
          <a:xfrm>
            <a:off x="335520" y="1268640"/>
            <a:ext cx="10728000" cy="501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Model criticized by its creators and others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There is even a complete book dedicated to criticize the model → </a:t>
            </a: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Models of Doom: A Critique of the Limits to Growth.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Fun fact: </a:t>
            </a: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Models of Doom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is longer than the book it criticizes (</a:t>
            </a: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Limits to Growth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)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1972 book did not contain the equations governing the World3 model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Subsequently released in a further book in 1974 → Dynamics of Growth in a Finite World 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5"/>
          <p:cNvSpPr/>
          <p:nvPr/>
        </p:nvSpPr>
        <p:spPr>
          <a:xfrm>
            <a:off x="263520" y="6411600"/>
            <a:ext cx="646740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Figure adapted from </a:t>
            </a:r>
            <a:r>
              <a:rPr b="0" lang="de-DE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https://www.overshootday.org/newsroom/past-earth-overshoot-days/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3" name="CustomShape 48"/>
          <p:cNvSpPr/>
          <p:nvPr/>
        </p:nvSpPr>
        <p:spPr>
          <a:xfrm>
            <a:off x="335520" y="764640"/>
            <a:ext cx="1073844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Introduction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4" name="CustomShape 49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Earth Overshoot Day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5" name="Picture 3" descr="A graph of the earth over the earth&#10;&#10;AI-generated content may be incorrect."/>
          <p:cNvPicPr/>
          <p:nvPr/>
        </p:nvPicPr>
        <p:blipFill>
          <a:blip r:embed="rId2"/>
          <a:srcRect l="0" t="0" r="0" b="11149"/>
          <a:stretch/>
        </p:blipFill>
        <p:spPr>
          <a:xfrm>
            <a:off x="1840320" y="1620000"/>
            <a:ext cx="7533360" cy="47908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335520" y="764640"/>
            <a:ext cx="1072800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Criticism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335520" y="1268640"/>
            <a:ext cx="10728000" cy="501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Heavily criticized by economists → The model questions the fairytale of eternal economic growth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Aggregated variables → one resource, one food, one pollutant, one population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No geographic structure, no social distinctions. "Average food per capita."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Lack of statistical analysis – no error bars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Accused of being too complex and oversimplification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263520" y="6492240"/>
            <a:ext cx="106077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Brian Hayes (2012) – Computation and the Human Condition (Harvard SEAS) 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Link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335520" y="4406760"/>
            <a:ext cx="10727640" cy="133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trike="noStrike" u="none" cap="all">
                <a:solidFill>
                  <a:srgbClr val="008c4f"/>
                </a:solidFill>
                <a:effectLst/>
                <a:uFillTx/>
                <a:latin typeface="Arial Unicode MS"/>
                <a:ea typeface="DejaVu Sans"/>
              </a:rPr>
              <a:t>Conclusion</a:t>
            </a:r>
            <a:endParaRPr b="0" lang="en-GB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335520" y="2906640"/>
            <a:ext cx="107276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"/>
          <p:cNvSpPr/>
          <p:nvPr/>
        </p:nvSpPr>
        <p:spPr>
          <a:xfrm>
            <a:off x="335520" y="764640"/>
            <a:ext cx="1072800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Conclusion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3" name="CustomShape 2"/>
          <p:cNvSpPr/>
          <p:nvPr/>
        </p:nvSpPr>
        <p:spPr>
          <a:xfrm>
            <a:off x="335520" y="1268640"/>
            <a:ext cx="10728000" cy="501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Planetary Boundaries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World3 (1972)→ Modeling the world using System Dynamics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4 commonly used scenarios → BAU, BAU2, CT and SW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SW → Goal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78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Widespread criticism but the overall message of the World3 model still holds → unsustainable behavior of humans will lead to a collapse of society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Additional Resources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335520" y="1268640"/>
            <a:ext cx="11003040" cy="501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Meadows (1972) – </a:t>
            </a: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The Limits to Growth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.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Meadows, Randers and Meadows (2004) –</a:t>
            </a: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Limits to Growth – The 30-Year Update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.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D. L. Meadows, W. W. Behrens (1974) – </a:t>
            </a: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Dynamics of Growth in a Finite World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.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H. S. D. Cole, Christopher Freeman (1973). </a:t>
            </a: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Models of Doom: A Critique of the Limits to Growth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.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Planetary Boundaries – Stockholm Resilience Center – </a:t>
            </a:r>
            <a:r>
              <a:rPr b="0" lang="en-US" sz="1800" strike="noStrike" u="sng">
                <a:solidFill>
                  <a:srgbClr val="0000ff"/>
                </a:solidFill>
                <a:effectLst/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Planetary Health Check Report 2024. Potsdam Institute for Climate Impact Research – </a:t>
            </a:r>
            <a:r>
              <a:rPr b="0" lang="en-US" sz="1800" strike="noStrike" u="sng">
                <a:solidFill>
                  <a:srgbClr val="0000ff"/>
                </a:solidFill>
                <a:effectLst/>
                <a:uFillTx/>
                <a:latin typeface="DejaVu Sans"/>
                <a:ea typeface="DejaVu Sans"/>
                <a:hlinkClick r:id="rId2"/>
              </a:rPr>
              <a:t>Link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95120" indent="-1807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Brian Hayes (2012) – Computation and the Human Condition (Harvard SEAS) – </a:t>
            </a:r>
            <a:r>
              <a:rPr b="0" lang="en-US" sz="1800" strike="noStrike" u="sng">
                <a:solidFill>
                  <a:srgbClr val="0000ff"/>
                </a:solidFill>
                <a:effectLst/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335520" y="1268640"/>
            <a:ext cx="10729080" cy="50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Questions?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35520" y="764640"/>
            <a:ext cx="1072908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Introduction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Lotka–Volterra Equations (Predator–Prey Equations)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335520" y="764640"/>
            <a:ext cx="1073232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Introduction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Lotka–Volterra Equations (Predator–Prey Equations)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263520" y="6492240"/>
            <a:ext cx="1060776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Gisling – https://commons.wikimedia.org/wiki/File:Lotka_Volterra_equation_Maple_plot.png – </a:t>
            </a:r>
            <a:r>
              <a:rPr b="0" lang="en-US" sz="900" strike="noStrike" u="sng">
                <a:solidFill>
                  <a:srgbClr val="0000ff"/>
                </a:solidFill>
                <a:effectLst/>
                <a:uFillTx/>
                <a:latin typeface="Roboto"/>
                <a:ea typeface="Roboto"/>
                <a:hlinkClick r:id="rId1"/>
              </a:rPr>
              <a:t>CC BY-SA 3.0</a:t>
            </a: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.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51" name="Grafik 252" descr=""/>
          <p:cNvPicPr/>
          <p:nvPr/>
        </p:nvPicPr>
        <p:blipFill>
          <a:blip r:embed="rId2"/>
          <a:stretch/>
        </p:blipFill>
        <p:spPr>
          <a:xfrm>
            <a:off x="914400" y="2468880"/>
            <a:ext cx="9503280" cy="33242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335520" y="764640"/>
            <a:ext cx="10737000" cy="48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fr-FR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Introduction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335520" y="1268640"/>
            <a:ext cx="10737000" cy="502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54" name="Grafik 4_1" descr=""/>
          <p:cNvPicPr/>
          <p:nvPr/>
        </p:nvPicPr>
        <p:blipFill>
          <a:blip r:embed="rId1"/>
          <a:stretch/>
        </p:blipFill>
        <p:spPr>
          <a:xfrm>
            <a:off x="2560320" y="1645920"/>
            <a:ext cx="7008120" cy="4727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5" name="CustomShape 3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The Limits to Growth – 1972 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335520" y="764640"/>
            <a:ext cx="10735560" cy="48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Introduction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342360" y="1268640"/>
            <a:ext cx="10626120" cy="502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“If the present growth trends in world population, industrialization, pollution, food production, and resource depletion continue unchanged, </a:t>
            </a:r>
            <a:r>
              <a:rPr b="1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the limits to growth on this planet will be reached sometime within the next one hundred years.</a:t>
            </a: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 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The most probable result will be a rather </a:t>
            </a:r>
            <a:r>
              <a:rPr b="1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sudden and uncontrollable decline in both population and industrial capacity.</a:t>
            </a:r>
            <a:r>
              <a:rPr b="0" i="1" lang="en-US" sz="1800" strike="noStrike" u="none">
                <a:solidFill>
                  <a:srgbClr val="000000"/>
                </a:solidFill>
                <a:effectLst/>
                <a:uFillTx/>
                <a:latin typeface="DejaVu Sans"/>
                <a:ea typeface="DejaVu Sans"/>
              </a:rPr>
              <a:t>”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372600" y="2834640"/>
            <a:ext cx="10595880" cy="19137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59" name="CustomShape 4"/>
          <p:cNvSpPr/>
          <p:nvPr/>
        </p:nvSpPr>
        <p:spPr>
          <a:xfrm>
            <a:off x="263520" y="6492240"/>
            <a:ext cx="10607760" cy="22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trike="noStrike" u="none">
                <a:solidFill>
                  <a:srgbClr val="a6a6a6"/>
                </a:solidFill>
                <a:effectLst/>
                <a:uFillTx/>
                <a:latin typeface="Roboto"/>
                <a:ea typeface="Roboto"/>
              </a:rPr>
              <a:t>Meadows (1972) – The Limits to Growth</a:t>
            </a: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0" name="CustomShape 5"/>
          <p:cNvSpPr/>
          <p:nvPr/>
        </p:nvSpPr>
        <p:spPr>
          <a:xfrm>
            <a:off x="432720" y="1148040"/>
            <a:ext cx="1033776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trike="noStrike" u="none">
                <a:solidFill>
                  <a:srgbClr val="666666"/>
                </a:solidFill>
                <a:effectLst/>
                <a:uFillTx/>
                <a:latin typeface="DejaVu Sans"/>
                <a:ea typeface="DejaVu Sans"/>
              </a:rPr>
              <a:t>The Limits to Growth </a:t>
            </a:r>
            <a:endParaRPr b="0" lang="en-GB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Application>LibreOffice/25.2.6.2$Linux_X86_64 LibreOffice_project/520$Build-2</Application>
  <AppVersion>15.0000</AppVersion>
  <Words>3437</Words>
  <Paragraphs>469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cp:lastPrinted>2024-11-25T19:05:29Z</cp:lastPrinted>
  <dcterms:modified xsi:type="dcterms:W3CDTF">2025-11-06T10:09:10Z</dcterms:modified>
  <cp:revision>4064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2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5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67</vt:i4>
  </property>
</Properties>
</file>